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85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0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6F2-70CB-4998-BA7B-CDDC7A673C55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4E46-41AD-4415-9D4A-129779722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6F2-70CB-4998-BA7B-CDDC7A673C55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4E46-41AD-4415-9D4A-129779722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03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5D6AE6F2-70CB-4998-BA7B-CDDC7A673C55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5F424E46-41AD-4415-9D4A-129779722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980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6F2-70CB-4998-BA7B-CDDC7A673C55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4E46-41AD-4415-9D4A-129779722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292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6AE6F2-70CB-4998-BA7B-CDDC7A673C55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424E46-41AD-4415-9D4A-129779722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1283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6F2-70CB-4998-BA7B-CDDC7A673C55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4E46-41AD-4415-9D4A-129779722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38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6F2-70CB-4998-BA7B-CDDC7A673C55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4E46-41AD-4415-9D4A-129779722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170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6F2-70CB-4998-BA7B-CDDC7A673C55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4E46-41AD-4415-9D4A-129779722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1378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6F2-70CB-4998-BA7B-CDDC7A673C55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4E46-41AD-4415-9D4A-129779722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880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6F2-70CB-4998-BA7B-CDDC7A673C55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4E46-41AD-4415-9D4A-129779722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271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AE6F2-70CB-4998-BA7B-CDDC7A673C55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4E46-41AD-4415-9D4A-129779722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281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5D6AE6F2-70CB-4998-BA7B-CDDC7A673C55}" type="datetimeFigureOut">
              <a:rPr lang="tr-TR" smtClean="0"/>
              <a:t>5.11.2024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5F424E46-41AD-4415-9D4A-1297797229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6998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/>
              <a:t>Özel Eğitim </a:t>
            </a:r>
            <a:r>
              <a:rPr lang="tr-TR" sz="4800" dirty="0" err="1" smtClean="0"/>
              <a:t>Gereksinimli</a:t>
            </a:r>
            <a:r>
              <a:rPr lang="tr-TR" sz="4800" dirty="0" smtClean="0"/>
              <a:t> Öğrencilerin Gelişim Özellikleri</a:t>
            </a:r>
            <a:endParaRPr lang="tr-TR" sz="4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Şehit Mehmet Gülşen Özel Eğitim Anaokulu</a:t>
            </a:r>
          </a:p>
          <a:p>
            <a:r>
              <a:rPr lang="tr-TR" smtClean="0"/>
              <a:t>Rehberlik </a:t>
            </a:r>
            <a:r>
              <a:rPr lang="tr-TR" smtClean="0"/>
              <a:t>Servisi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918358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OTİZM </a:t>
            </a:r>
            <a:r>
              <a:rPr lang="tr-TR" dirty="0" smtClean="0">
                <a:solidFill>
                  <a:srgbClr val="FF0000"/>
                </a:solidFill>
              </a:rPr>
              <a:t>SPEKTRUM</a:t>
            </a:r>
            <a:r>
              <a:rPr lang="tr-TR" dirty="0" smtClean="0"/>
              <a:t> BOZUKLUĞU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9541" y="4291815"/>
            <a:ext cx="9144000" cy="1309255"/>
          </a:xfrm>
        </p:spPr>
        <p:txBody>
          <a:bodyPr>
            <a:normAutofit/>
          </a:bodyPr>
          <a:lstStyle/>
          <a:p>
            <a:r>
              <a:rPr lang="tr-TR" sz="2400" dirty="0" smtClean="0"/>
              <a:t>Spektrum ne demek?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37785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547" y="1248963"/>
            <a:ext cx="11147876" cy="459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467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Spektrumda neler var?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etkileşim kurmakta zorluk</a:t>
            </a:r>
          </a:p>
          <a:p>
            <a:r>
              <a:rPr lang="tr-TR" dirty="0" smtClean="0"/>
              <a:t>Tekrarlayan davranışlar </a:t>
            </a:r>
          </a:p>
          <a:p>
            <a:r>
              <a:rPr lang="tr-TR" dirty="0" smtClean="0"/>
              <a:t>Ekolali (sessizlikten iyidir)</a:t>
            </a:r>
          </a:p>
          <a:p>
            <a:r>
              <a:rPr lang="tr-TR" dirty="0" smtClean="0"/>
              <a:t>Rutinlere bağlılık</a:t>
            </a:r>
          </a:p>
          <a:p>
            <a:r>
              <a:rPr lang="tr-TR" dirty="0" smtClean="0"/>
              <a:t>Konuşmada gecikme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(zamanla düzeyleri değişebilir, kaybolabilir, yeniden ortaya çıkabilir)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1861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Sanki beni duymuyor!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9541" y="4301050"/>
            <a:ext cx="9144000" cy="130925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tr-TR" dirty="0" smtClean="0"/>
              <a:t>İsme tepki sınırlı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tr-TR" dirty="0" smtClean="0"/>
              <a:t>Ortak dikkat sınırlı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0450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17600" y="1819419"/>
            <a:ext cx="9144000" cy="2387600"/>
          </a:xfrm>
        </p:spPr>
        <p:txBody>
          <a:bodyPr>
            <a:normAutofit/>
          </a:bodyPr>
          <a:lstStyle/>
          <a:p>
            <a:r>
              <a:rPr lang="tr-TR" sz="5400" dirty="0" smtClean="0"/>
              <a:t>Kendi dünyasında gibi…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207019"/>
            <a:ext cx="9144000" cy="1655762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tr-TR" dirty="0" smtClean="0"/>
              <a:t>Cansız nesnelere inanlardan daha çok ilgi gösterirler.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tr-TR" dirty="0" smtClean="0"/>
              <a:t>Çok az göz teması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tr-TR" dirty="0" smtClean="0"/>
              <a:t>Duygu ifadeleri sınırlı (ağlama ve gülme)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tr-TR" dirty="0" smtClean="0"/>
              <a:t>Kendinin ve diğerinin duygularını anlamlandırmada zorlanıyor.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5475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27018" y="1792000"/>
            <a:ext cx="9144000" cy="2387600"/>
          </a:xfrm>
        </p:spPr>
        <p:txBody>
          <a:bodyPr>
            <a:normAutofit/>
          </a:bodyPr>
          <a:lstStyle/>
          <a:p>
            <a:r>
              <a:rPr lang="tr-TR" sz="5400" dirty="0" smtClean="0"/>
              <a:t>Nasıl bu kadar çok ağlayabiliyor?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60945" y="4273341"/>
            <a:ext cx="9144000" cy="1309255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Konuşma başlamadan önce bütün çocukların dili ağlamadır.</a:t>
            </a:r>
          </a:p>
          <a:p>
            <a:r>
              <a:rPr lang="tr-TR" dirty="0" smtClean="0"/>
              <a:t>Sinir sistemi duyguları yönetmede yetersiz kalıyor. Çocuk duyguda kayboluyor. </a:t>
            </a:r>
          </a:p>
          <a:p>
            <a:r>
              <a:rPr lang="tr-TR" dirty="0" smtClean="0"/>
              <a:t>Kendini ifade edememenin ve çevreyi düzenleyememenin verdiği gerginlik onu zorluyor.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7511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801235"/>
            <a:ext cx="9144000" cy="2387600"/>
          </a:xfrm>
        </p:spPr>
        <p:txBody>
          <a:bodyPr>
            <a:normAutofit/>
          </a:bodyPr>
          <a:lstStyle/>
          <a:p>
            <a:r>
              <a:rPr lang="tr-TR" sz="5400" dirty="0" smtClean="0"/>
              <a:t>Neden bu kadar inatçı?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267057"/>
            <a:ext cx="9144000" cy="1655762"/>
          </a:xfrm>
        </p:spPr>
        <p:txBody>
          <a:bodyPr>
            <a:normAutofit/>
          </a:bodyPr>
          <a:lstStyle/>
          <a:p>
            <a:r>
              <a:rPr lang="tr-TR" dirty="0" smtClean="0"/>
              <a:t>Kendini rahat hissettiği rutinden vazgeçmek onun için sandığımızdan daha zor.</a:t>
            </a:r>
          </a:p>
          <a:p>
            <a:r>
              <a:rPr lang="tr-TR" dirty="0" smtClean="0"/>
              <a:t>Dürtü kontrolündeki zayıflıktan dolayı istediği bir şeyden vazgeçmek onun için çok zor.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3466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48509" y="1838181"/>
            <a:ext cx="9144000" cy="2387600"/>
          </a:xfrm>
        </p:spPr>
        <p:txBody>
          <a:bodyPr>
            <a:normAutofit/>
          </a:bodyPr>
          <a:lstStyle/>
          <a:p>
            <a:r>
              <a:rPr lang="tr-TR" sz="4800" dirty="0" smtClean="0"/>
              <a:t>Beraber oyun oynayamıyoruz</a:t>
            </a:r>
            <a:endParaRPr lang="tr-TR" sz="4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31636" y="4147127"/>
            <a:ext cx="9144000" cy="2590800"/>
          </a:xfrm>
        </p:spPr>
        <p:txBody>
          <a:bodyPr/>
          <a:lstStyle/>
          <a:p>
            <a:r>
              <a:rPr lang="tr-TR" dirty="0" smtClean="0"/>
              <a:t>Oyuncağı elinde tutma, dizme, bir parçasına odaklanma görülür. </a:t>
            </a:r>
          </a:p>
          <a:p>
            <a:r>
              <a:rPr lang="tr-TR" dirty="0" smtClean="0"/>
              <a:t>Oyuncağın amacını ve keyif alma yolunu keşfedemiyor gibidir. </a:t>
            </a:r>
          </a:p>
          <a:p>
            <a:r>
              <a:rPr lang="tr-TR" dirty="0" smtClean="0"/>
              <a:t>Sembolik oyun oynaması için önce hayal etmeye başlaması lazım.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4776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Bazı tepkilerine hiç anlam veremiyorum.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896550"/>
          </a:xfrm>
        </p:spPr>
        <p:txBody>
          <a:bodyPr>
            <a:normAutofit/>
          </a:bodyPr>
          <a:lstStyle/>
          <a:p>
            <a:r>
              <a:rPr lang="tr-TR" dirty="0" smtClean="0"/>
              <a:t>Duyusal hassasiyet ya da duyusal </a:t>
            </a:r>
            <a:r>
              <a:rPr lang="tr-TR" dirty="0" err="1" smtClean="0"/>
              <a:t>küntlük</a:t>
            </a:r>
            <a:r>
              <a:rPr lang="tr-TR" dirty="0" smtClean="0"/>
              <a:t> yaşıyor olabilirler. </a:t>
            </a:r>
          </a:p>
          <a:p>
            <a:r>
              <a:rPr lang="tr-TR" dirty="0" smtClean="0"/>
              <a:t>Bizim fark etmediğimiz bir koku onun için dayanılmaz olabilir.</a:t>
            </a:r>
          </a:p>
          <a:p>
            <a:r>
              <a:rPr lang="tr-TR" dirty="0" smtClean="0"/>
              <a:t>Bize çok fazla gelen bir dokunmayı o hissetmiyor olabilir. </a:t>
            </a:r>
          </a:p>
          <a:p>
            <a:r>
              <a:rPr lang="tr-TR" dirty="0" smtClean="0"/>
              <a:t>Uyaran seli altındayken uygun tepkileri vermeleri çok zor.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0414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50109" y="1837892"/>
            <a:ext cx="9144000" cy="2387600"/>
          </a:xfrm>
        </p:spPr>
        <p:txBody>
          <a:bodyPr>
            <a:normAutofit/>
          </a:bodyPr>
          <a:lstStyle/>
          <a:p>
            <a:r>
              <a:rPr lang="tr-TR" sz="5400" dirty="0" smtClean="0"/>
              <a:t>Bazen beni çok şaşırtıyor. 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634836" y="4225492"/>
            <a:ext cx="9144000" cy="1925925"/>
          </a:xfrm>
        </p:spPr>
        <p:txBody>
          <a:bodyPr/>
          <a:lstStyle/>
          <a:p>
            <a:r>
              <a:rPr lang="tr-TR" dirty="0" smtClean="0"/>
              <a:t>Otizmli çocukların en şaşırtıcı özellikleri, bir çok alanda sınırlı becerileri olmasına karşın, bazı alanlarda özel becerilere sahip olabilmeleridir.</a:t>
            </a:r>
          </a:p>
          <a:p>
            <a:r>
              <a:rPr lang="tr-TR" dirty="0" smtClean="0"/>
              <a:t>Şarkı söyleme, yolları bilme, spor, erken okuma, hafıza, matematik, resim, mekanik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289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800" dirty="0" smtClean="0"/>
              <a:t>Çocuğumuzun gelişim özelliklerini bilmek neden önemli?</a:t>
            </a:r>
            <a:endParaRPr lang="tr-TR" sz="480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893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64001"/>
            <a:ext cx="9144000" cy="2387600"/>
          </a:xfrm>
        </p:spPr>
        <p:txBody>
          <a:bodyPr>
            <a:normAutofit/>
          </a:bodyPr>
          <a:lstStyle/>
          <a:p>
            <a:r>
              <a:rPr lang="tr-TR" sz="4800" dirty="0" smtClean="0"/>
              <a:t>Çok dalgın ve unutkan</a:t>
            </a:r>
            <a:endParaRPr lang="tr-TR" sz="4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151601"/>
            <a:ext cx="9144000" cy="207832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Uyaranların tüm özelliklerine dikkat etmede güçlük yaşıyorlar. Haliyle uyaran arttıkça da kafaları karışıyor. </a:t>
            </a:r>
          </a:p>
          <a:p>
            <a:r>
              <a:rPr lang="tr-TR" dirty="0" smtClean="0"/>
              <a:t>Mesela biriyle konuşurken sadece yüz ifadesine odaklanırsanız yeterli iletişim kurabilir misiniz?</a:t>
            </a:r>
          </a:p>
          <a:p>
            <a:r>
              <a:rPr lang="tr-TR" dirty="0" smtClean="0"/>
              <a:t>Bilgiyi işleme ve geri getirme süreçlerindeki farklılıktan dolayı ip ucu olmadan hatırlamakta zorlanıyor.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00319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Konuşacak mı?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9541" y="4217922"/>
            <a:ext cx="9144000" cy="1309255"/>
          </a:xfrm>
        </p:spPr>
        <p:txBody>
          <a:bodyPr>
            <a:normAutofit/>
          </a:bodyPr>
          <a:lstStyle/>
          <a:p>
            <a:r>
              <a:rPr lang="tr-TR" dirty="0" smtClean="0"/>
              <a:t>Otizmli çocukların bazılarında, ergenlik döneminde bile konuşma başlayabilir. Bu nedenle, otizm de kesin yargılara varmak doğru değildir.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2010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00728" y="1708727"/>
            <a:ext cx="9144000" cy="2387600"/>
          </a:xfrm>
        </p:spPr>
        <p:txBody>
          <a:bodyPr>
            <a:normAutofit/>
          </a:bodyPr>
          <a:lstStyle/>
          <a:p>
            <a:r>
              <a:rPr lang="tr-TR" sz="5400" dirty="0" smtClean="0"/>
              <a:t>Tedavisi var mı?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616363" y="4096327"/>
            <a:ext cx="9144000" cy="2830945"/>
          </a:xfrm>
        </p:spPr>
        <p:txBody>
          <a:bodyPr>
            <a:normAutofit/>
          </a:bodyPr>
          <a:lstStyle/>
          <a:p>
            <a:r>
              <a:rPr lang="tr-TR" dirty="0" smtClean="0"/>
              <a:t>Otizm bir hastalık olmadığı için onu tamamen ortadan kaldıracak bir tedavi yok. </a:t>
            </a:r>
          </a:p>
          <a:p>
            <a:r>
              <a:rPr lang="tr-TR" dirty="0" smtClean="0"/>
              <a:t>Uygulanan ilaç tedavileri otizmi değil eşlik eden(</a:t>
            </a:r>
            <a:r>
              <a:rPr lang="tr-TR" dirty="0" err="1" smtClean="0"/>
              <a:t>dehb</a:t>
            </a:r>
            <a:r>
              <a:rPr lang="tr-TR" dirty="0" smtClean="0"/>
              <a:t>, </a:t>
            </a:r>
            <a:r>
              <a:rPr lang="tr-TR" dirty="0" err="1" smtClean="0"/>
              <a:t>ddb</a:t>
            </a:r>
            <a:r>
              <a:rPr lang="tr-TR" dirty="0" smtClean="0"/>
              <a:t>…) sorunları rahatlatmak içindir. </a:t>
            </a:r>
          </a:p>
          <a:p>
            <a:r>
              <a:rPr lang="tr-TR" dirty="0" smtClean="0"/>
              <a:t>Yapacağımız şey: yoğun eğitimle çocuğun bağımsızlığını artırmaktır. (öz-bakım, sosyal beceri, iş becerisi…). </a:t>
            </a:r>
          </a:p>
          <a:p>
            <a:r>
              <a:rPr lang="tr-TR" dirty="0" smtClean="0"/>
              <a:t>Ekip işi: çocuk, çocuğun ailesi, çocuk doktoru, özel eğitim uzmanları, konuşma terapisti, çocuk psikiyatri ve çocuk nöroloji uzmanları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68798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ZİHİN ENGELİ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48510" y="4180977"/>
            <a:ext cx="9144000" cy="1309255"/>
          </a:xfrm>
        </p:spPr>
        <p:txBody>
          <a:bodyPr>
            <a:normAutofit/>
          </a:bodyPr>
          <a:lstStyle/>
          <a:p>
            <a:r>
              <a:rPr lang="tr-TR" dirty="0" smtClean="0"/>
              <a:t>Sadece daha yavaş…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3827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22400" y="1805854"/>
            <a:ext cx="9144000" cy="2387600"/>
          </a:xfrm>
        </p:spPr>
        <p:txBody>
          <a:bodyPr>
            <a:normAutofit/>
          </a:bodyPr>
          <a:lstStyle/>
          <a:p>
            <a:r>
              <a:rPr lang="tr-TR" sz="5400" dirty="0" smtClean="0"/>
              <a:t>Nasıl destek olabilirim?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22400" y="4031673"/>
            <a:ext cx="9144000" cy="2473036"/>
          </a:xfrm>
        </p:spPr>
        <p:txBody>
          <a:bodyPr>
            <a:normAutofit/>
          </a:bodyPr>
          <a:lstStyle/>
          <a:p>
            <a:r>
              <a:rPr lang="tr-TR" dirty="0" smtClean="0"/>
              <a:t>Bütün basamakları tipik gelişen akranları gibi geçerler. Sadece daha yavaş ve zorlanarak. </a:t>
            </a:r>
          </a:p>
          <a:p>
            <a:r>
              <a:rPr lang="tr-TR" dirty="0" smtClean="0"/>
              <a:t>İlgileri çabuk dağılır. Devamlı dikkatlerini çekmeye çalışmak gerekir. </a:t>
            </a:r>
          </a:p>
          <a:p>
            <a:r>
              <a:rPr lang="tr-TR" dirty="0" smtClean="0"/>
              <a:t>Öğrenme için bol bol tekrar gerekir.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49634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66981" y="1764290"/>
            <a:ext cx="9144000" cy="2387600"/>
          </a:xfrm>
        </p:spPr>
        <p:txBody>
          <a:bodyPr>
            <a:normAutofit/>
          </a:bodyPr>
          <a:lstStyle/>
          <a:p>
            <a:r>
              <a:rPr lang="tr-TR" sz="5400" dirty="0" smtClean="0"/>
              <a:t>Beni anlıyor mu?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273341"/>
            <a:ext cx="9144000" cy="1309255"/>
          </a:xfrm>
        </p:spPr>
        <p:txBody>
          <a:bodyPr>
            <a:normAutofit/>
          </a:bodyPr>
          <a:lstStyle/>
          <a:p>
            <a:r>
              <a:rPr lang="tr-TR" dirty="0" smtClean="0"/>
              <a:t>Genellikle alıcı dilleri ifade edici dillerinden daha iyi durumdadır. </a:t>
            </a:r>
          </a:p>
          <a:p>
            <a:r>
              <a:rPr lang="tr-TR" dirty="0" smtClean="0"/>
              <a:t>Konuşmaya devam edin. </a:t>
            </a:r>
          </a:p>
          <a:p>
            <a:r>
              <a:rPr lang="tr-TR" dirty="0" smtClean="0"/>
              <a:t>Konuşma geç ve güç de olsa çoğunlukla başlar ve gelişir.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2673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DOWN SENDROMU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+1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7030072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Bedensel olarak yavaş gelişirler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Down</a:t>
            </a:r>
            <a:r>
              <a:rPr lang="tr-TR" dirty="0" smtClean="0"/>
              <a:t> sendromlu bebeğin fiziksel gelişimi (boyunun uzaması, kilo artışı vb.) de beklenenden daha yavaş olur. </a:t>
            </a:r>
          </a:p>
          <a:p>
            <a:r>
              <a:rPr lang="tr-TR" dirty="0" smtClean="0"/>
              <a:t>Bazılarında ciddi kalp rahatsızlıkları görülür.</a:t>
            </a:r>
          </a:p>
          <a:p>
            <a:r>
              <a:rPr lang="tr-TR" dirty="0" smtClean="0"/>
              <a:t>Konuşma gelişimi yavaştır; ağız kaslarındaki gevşeklik, işitme kaybı, zihinsel engel</a:t>
            </a:r>
          </a:p>
          <a:p>
            <a:r>
              <a:rPr lang="tr-TR" dirty="0" err="1" smtClean="0"/>
              <a:t>Down</a:t>
            </a:r>
            <a:r>
              <a:rPr lang="tr-TR" dirty="0" smtClean="0"/>
              <a:t> sendromlu çocuklar yürüme, konuşma ve tuvalet eğitimi gibi gelişimsel görevleri tıpkı diğer akranları gibi  öğrenirler, fakat yaşıtlarına göre daha geç öğrenirler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92568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/>
              <a:t>Bizim çocukların anlaşılmaya ihtiyacı var. </a:t>
            </a:r>
            <a:endParaRPr lang="tr-TR" sz="4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142365"/>
            <a:ext cx="9144000" cy="1655762"/>
          </a:xfrm>
        </p:spPr>
        <p:txBody>
          <a:bodyPr/>
          <a:lstStyle/>
          <a:p>
            <a:r>
              <a:rPr lang="tr-TR" dirty="0" smtClean="0"/>
              <a:t>TEŞEKKÜRLER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659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ONU ANLAMAK İÇİN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946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1873" y="2135764"/>
            <a:ext cx="10515600" cy="4722236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Davranışları ne anlama geliyor?</a:t>
            </a:r>
          </a:p>
          <a:p>
            <a:pPr marL="0" indent="0" algn="ctr">
              <a:buNone/>
            </a:pPr>
            <a:r>
              <a:rPr lang="tr-TR" dirty="0" smtClean="0"/>
              <a:t>Bana ne anlatmaya çalışıyor?</a:t>
            </a:r>
          </a:p>
          <a:p>
            <a:pPr marL="0" indent="0" algn="ctr">
              <a:buNone/>
            </a:pPr>
            <a:r>
              <a:rPr lang="tr-TR" dirty="0" smtClean="0"/>
              <a:t>Neye ihtiyaç duyuyor?</a:t>
            </a:r>
          </a:p>
          <a:p>
            <a:pPr marL="0" indent="0" algn="ctr">
              <a:buNone/>
            </a:pPr>
            <a:r>
              <a:rPr lang="tr-TR" dirty="0" smtClean="0"/>
              <a:t>Neyden rahatsız oluyor?</a:t>
            </a:r>
          </a:p>
          <a:p>
            <a:pPr marL="0" indent="0" algn="ctr">
              <a:buNone/>
            </a:pPr>
            <a:r>
              <a:rPr lang="tr-TR" dirty="0" smtClean="0"/>
              <a:t>Bu davranışı normal mi?</a:t>
            </a:r>
          </a:p>
          <a:p>
            <a:pPr marL="0" indent="0" algn="ctr">
              <a:buNone/>
            </a:pPr>
            <a:r>
              <a:rPr lang="tr-TR" dirty="0" smtClean="0"/>
              <a:t>Bu davranışı geçici mi?</a:t>
            </a:r>
          </a:p>
          <a:p>
            <a:pPr marL="0" indent="0" algn="ctr">
              <a:buNone/>
            </a:pPr>
            <a:r>
              <a:rPr lang="tr-TR" dirty="0" smtClean="0"/>
              <a:t>Ben nasıl yardım edebilirim?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3621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Otizmle başlayalım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9541" y="4328759"/>
            <a:ext cx="9144000" cy="1309255"/>
          </a:xfrm>
        </p:spPr>
        <p:txBody>
          <a:bodyPr>
            <a:normAutofit/>
          </a:bodyPr>
          <a:lstStyle/>
          <a:p>
            <a:r>
              <a:rPr lang="tr-TR" sz="2800" dirty="0" smtClean="0"/>
              <a:t>Tam olarak çözülememiş bir gizem…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604905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Neden oldu?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Aşılar mı?</a:t>
            </a:r>
          </a:p>
          <a:p>
            <a:r>
              <a:rPr lang="tr-TR" dirty="0" smtClean="0"/>
              <a:t>Yediklerimiz mi?</a:t>
            </a:r>
          </a:p>
          <a:p>
            <a:r>
              <a:rPr lang="tr-TR" dirty="0" smtClean="0"/>
              <a:t>Çevre kirliliği mi?</a:t>
            </a:r>
          </a:p>
          <a:p>
            <a:r>
              <a:rPr lang="tr-TR" dirty="0" smtClean="0"/>
              <a:t>Vücudumuza aldığımız ağır metaller mi?</a:t>
            </a:r>
          </a:p>
          <a:p>
            <a:r>
              <a:rPr lang="tr-TR" dirty="0" smtClean="0"/>
              <a:t>Hava kirliliği mi?</a:t>
            </a:r>
          </a:p>
          <a:p>
            <a:r>
              <a:rPr lang="tr-TR" dirty="0" smtClean="0"/>
              <a:t>Gebelikteki enfeksiyonlar mı?</a:t>
            </a:r>
          </a:p>
          <a:p>
            <a:r>
              <a:rPr lang="tr-TR" dirty="0" smtClean="0"/>
              <a:t>Bebeklikte antibiyotik kullanımı mı?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5561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11746" y="1876504"/>
            <a:ext cx="9144000" cy="2387600"/>
          </a:xfrm>
        </p:spPr>
        <p:txBody>
          <a:bodyPr>
            <a:normAutofit/>
          </a:bodyPr>
          <a:lstStyle/>
          <a:p>
            <a:r>
              <a:rPr lang="tr-TR" sz="5400" dirty="0" smtClean="0"/>
              <a:t>Araştırmalar devam ediyor.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33237" y="4264104"/>
            <a:ext cx="9144000" cy="1309255"/>
          </a:xfrm>
        </p:spPr>
        <p:txBody>
          <a:bodyPr>
            <a:normAutofit/>
          </a:bodyPr>
          <a:lstStyle/>
          <a:p>
            <a:r>
              <a:rPr lang="tr-TR" dirty="0" smtClean="0"/>
              <a:t>Genetik faktörlerin (gen dizilimindeki hata) baskın olduğu ortaya çıkmış durumda. </a:t>
            </a:r>
          </a:p>
          <a:p>
            <a:r>
              <a:rPr lang="tr-TR" dirty="0" smtClean="0"/>
              <a:t>Erkek çocuklarda 4 kat daha sık görülüyor. Ve ikiz çalışmalarında korelasyon yüksek.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327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5382" y="1764144"/>
            <a:ext cx="9144000" cy="2387600"/>
          </a:xfrm>
        </p:spPr>
        <p:txBody>
          <a:bodyPr>
            <a:normAutofit/>
          </a:bodyPr>
          <a:lstStyle/>
          <a:p>
            <a:r>
              <a:rPr lang="tr-TR" sz="4800" dirty="0" smtClean="0"/>
              <a:t>OTİZM=BEYNİN FARKLI ÇALIŞMASI</a:t>
            </a:r>
            <a:endParaRPr lang="tr-TR" sz="4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1" y="4151744"/>
            <a:ext cx="9144000" cy="344978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tr-TR" dirty="0" smtClean="0"/>
              <a:t>Neredeyse yarısına zihinsel engel de eşlik eder.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tr-TR" dirty="0" smtClean="0"/>
              <a:t>Otizmle beraber </a:t>
            </a:r>
            <a:r>
              <a:rPr lang="tr-TR" dirty="0" err="1" smtClean="0"/>
              <a:t>hiperaktivite</a:t>
            </a:r>
            <a:r>
              <a:rPr lang="tr-TR" dirty="0" smtClean="0"/>
              <a:t> ve epilepsi görülme sıklığı yüksek.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tr-TR" dirty="0" smtClean="0"/>
              <a:t>Hastalık değil bir var oluş.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tr-TR" dirty="0" smtClean="0"/>
              <a:t>Belirtiler 2-3 yaş civarı baskın hale gelse de otizm belirtileri bebekken de silik şekilde görülür.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7322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Nadir görülen bir durum mu?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40873" y="4245631"/>
            <a:ext cx="9144000" cy="1309255"/>
          </a:xfrm>
        </p:spPr>
        <p:txBody>
          <a:bodyPr/>
          <a:lstStyle/>
          <a:p>
            <a:r>
              <a:rPr lang="tr-TR" sz="2400" dirty="0" smtClean="0"/>
              <a:t>Dünya çapında ortalama her 100 çocuktan biri otizmli doğuyor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6428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ritli">
  <a:themeElements>
    <a:clrScheme name="Şeritli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Şeritli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Şeritli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TM03090430[[fn=Şeritli]]</Template>
  <TotalTime>1356</TotalTime>
  <Words>715</Words>
  <Application>Microsoft Office PowerPoint</Application>
  <PresentationFormat>Geniş ekran</PresentationFormat>
  <Paragraphs>98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2" baseType="lpstr">
      <vt:lpstr>Arial</vt:lpstr>
      <vt:lpstr>Corbel</vt:lpstr>
      <vt:lpstr>Wingdings</vt:lpstr>
      <vt:lpstr>Şeritli</vt:lpstr>
      <vt:lpstr>Özel Eğitim Gereksinimli Öğrencilerin Gelişim Özellikleri</vt:lpstr>
      <vt:lpstr>Çocuğumuzun gelişim özelliklerini bilmek neden önemli?</vt:lpstr>
      <vt:lpstr>ONU ANLAMAK İÇİN</vt:lpstr>
      <vt:lpstr>PowerPoint Sunusu</vt:lpstr>
      <vt:lpstr>Otizmle başlayalım</vt:lpstr>
      <vt:lpstr>Neden oldu?</vt:lpstr>
      <vt:lpstr>Araştırmalar devam ediyor.</vt:lpstr>
      <vt:lpstr>OTİZM=BEYNİN FARKLI ÇALIŞMASI</vt:lpstr>
      <vt:lpstr>Nadir görülen bir durum mu?</vt:lpstr>
      <vt:lpstr>OTİZM SPEKTRUM BOZUKLUĞU</vt:lpstr>
      <vt:lpstr>PowerPoint Sunusu</vt:lpstr>
      <vt:lpstr>Spektrumda neler var?</vt:lpstr>
      <vt:lpstr>Sanki beni duymuyor!</vt:lpstr>
      <vt:lpstr>Kendi dünyasında gibi…</vt:lpstr>
      <vt:lpstr>Nasıl bu kadar çok ağlayabiliyor?</vt:lpstr>
      <vt:lpstr>Neden bu kadar inatçı?</vt:lpstr>
      <vt:lpstr>Beraber oyun oynayamıyoruz</vt:lpstr>
      <vt:lpstr>Bazı tepkilerine hiç anlam veremiyorum.</vt:lpstr>
      <vt:lpstr>Bazen beni çok şaşırtıyor. </vt:lpstr>
      <vt:lpstr>Çok dalgın ve unutkan</vt:lpstr>
      <vt:lpstr>Konuşacak mı?</vt:lpstr>
      <vt:lpstr>Tedavisi var mı?</vt:lpstr>
      <vt:lpstr>ZİHİN ENGELİ</vt:lpstr>
      <vt:lpstr>Nasıl destek olabilirim?</vt:lpstr>
      <vt:lpstr>Beni anlıyor mu?</vt:lpstr>
      <vt:lpstr>DOWN SENDROMU</vt:lpstr>
      <vt:lpstr>Bedensel olarak yavaş gelişirler</vt:lpstr>
      <vt:lpstr>Bizim çocukların anlaşılmaya ihtiyacı var.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Özel Eğitim Gereksinimli Öğrencilerin Gelişim Özellikleri</dc:title>
  <dc:creator>rahan deniz aydeniz</dc:creator>
  <cp:lastModifiedBy>hp</cp:lastModifiedBy>
  <cp:revision>16</cp:revision>
  <dcterms:created xsi:type="dcterms:W3CDTF">2024-10-17T16:22:16Z</dcterms:created>
  <dcterms:modified xsi:type="dcterms:W3CDTF">2024-11-05T07:13:23Z</dcterms:modified>
</cp:coreProperties>
</file>